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20" name="Footer Placeholder 19"/>
          <p:cNvSpPr>
            <a:spLocks noGrp="1"/>
          </p:cNvSpPr>
          <p:nvPr>
            <p:ph type="ftr" sz="quarter" idx="11"/>
          </p:nvPr>
        </p:nvSpPr>
        <p:spPr/>
        <p:txBody>
          <a:bodyPr/>
          <a:lstStyle>
            <a:extLst/>
          </a:lstStyle>
          <a:p>
            <a:endParaRPr lang="en-IN"/>
          </a:p>
        </p:txBody>
      </p:sp>
      <p:sp>
        <p:nvSpPr>
          <p:cNvPr id="10" name="Slide Number Placeholder 9"/>
          <p:cNvSpPr>
            <a:spLocks noGrp="1"/>
          </p:cNvSpPr>
          <p:nvPr>
            <p:ph type="sldNum" sz="quarter" idx="12"/>
          </p:nvPr>
        </p:nvSpPr>
        <p:spPr/>
        <p:txBody>
          <a:bodyPr/>
          <a:lstStyle>
            <a:extLst/>
          </a:lstStyle>
          <a:p>
            <a:fld id="{BC6139A1-F8A4-4AD8-A033-5FCFD891A928}" type="slidenum">
              <a:rPr lang="en-IN" smtClean="0"/>
              <a:t>‹#›</a:t>
            </a:fld>
            <a:endParaRPr lang="en-IN"/>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BC6139A1-F8A4-4AD8-A033-5FCFD891A928}"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BC6139A1-F8A4-4AD8-A033-5FCFD891A928}" type="slidenum">
              <a:rPr lang="en-IN" smtClean="0"/>
              <a:t>‹#›</a:t>
            </a:fld>
            <a:endParaRPr lang="en-IN"/>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BC6139A1-F8A4-4AD8-A033-5FCFD891A928}"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BC6139A1-F8A4-4AD8-A033-5FCFD891A928}"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BC6139A1-F8A4-4AD8-A033-5FCFD891A928}"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BC6139A1-F8A4-4AD8-A033-5FCFD891A928}" type="slidenum">
              <a:rPr lang="en-IN" smtClean="0"/>
              <a:t>‹#›</a:t>
            </a:fld>
            <a:endParaRPr lang="en-IN"/>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BC6139A1-F8A4-4AD8-A033-5FCFD891A928}"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BC6139A1-F8A4-4AD8-A033-5FCFD891A928}" type="slidenum">
              <a:rPr lang="en-IN" smtClean="0"/>
              <a:t>‹#›</a:t>
            </a:fld>
            <a:endParaRPr lang="en-IN"/>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BC6139A1-F8A4-4AD8-A033-5FCFD891A928}"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E1BAF03-AF19-4533-8058-C50EF434DE69}" type="datetimeFigureOut">
              <a:rPr lang="en-US" smtClean="0"/>
              <a:t>3/23/2010</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BC6139A1-F8A4-4AD8-A033-5FCFD891A928}"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E1BAF03-AF19-4533-8058-C50EF434DE69}" type="datetimeFigureOut">
              <a:rPr lang="en-US" smtClean="0"/>
              <a:t>3/23/2010</a:t>
            </a:fld>
            <a:endParaRPr lang="en-IN"/>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IN"/>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C6139A1-F8A4-4AD8-A033-5FCFD891A928}" type="slidenum">
              <a:rPr lang="en-IN" smtClean="0"/>
              <a:t>‹#›</a:t>
            </a:fld>
            <a:endParaRPr lang="en-IN"/>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Types of business entities</a:t>
            </a:r>
            <a:endParaRPr lang="en-IN" dirty="0"/>
          </a:p>
        </p:txBody>
      </p:sp>
      <p:sp>
        <p:nvSpPr>
          <p:cNvPr id="3" name="Subtitle 2"/>
          <p:cNvSpPr>
            <a:spLocks noGrp="1"/>
          </p:cNvSpPr>
          <p:nvPr>
            <p:ph type="subTitle" idx="1"/>
          </p:nvPr>
        </p:nvSpPr>
        <p:spPr/>
        <p:txBody>
          <a:bodyPr/>
          <a:lstStyle/>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a:bodyPr>
          <a:lstStyle/>
          <a:p>
            <a:pPr eaLnBrk="1" hangingPunct="1"/>
            <a:r>
              <a:rPr lang="en-US" sz="3600" b="1" dirty="0" smtClean="0"/>
              <a:t>Sole </a:t>
            </a:r>
            <a:r>
              <a:rPr lang="en-US" sz="3600" b="1" dirty="0" smtClean="0"/>
              <a:t>proprietorship</a:t>
            </a:r>
            <a:endParaRPr lang="en-US" sz="3600" dirty="0" smtClean="0"/>
          </a:p>
        </p:txBody>
      </p:sp>
      <p:sp>
        <p:nvSpPr>
          <p:cNvPr id="3" name="Content Placeholder 2"/>
          <p:cNvSpPr>
            <a:spLocks noGrp="1"/>
          </p:cNvSpPr>
          <p:nvPr>
            <p:ph idx="1"/>
          </p:nvPr>
        </p:nvSpPr>
        <p:spPr/>
        <p:txBody>
          <a:bodyPr>
            <a:normAutofit fontScale="92500" lnSpcReduction="20000"/>
          </a:bodyPr>
          <a:lstStyle/>
          <a:p>
            <a:pPr eaLnBrk="1" hangingPunct="1">
              <a:defRPr/>
            </a:pPr>
            <a:r>
              <a:rPr lang="en-US" dirty="0" smtClean="0"/>
              <a:t>type of </a:t>
            </a:r>
            <a:r>
              <a:rPr lang="en-US" dirty="0" smtClean="0">
                <a:solidFill>
                  <a:schemeClr val="accent4"/>
                </a:solidFill>
              </a:rPr>
              <a:t>business entity </a:t>
            </a:r>
            <a:r>
              <a:rPr lang="en-US" dirty="0" smtClean="0"/>
              <a:t>which legally has no separate existence from its owner</a:t>
            </a:r>
          </a:p>
          <a:p>
            <a:pPr eaLnBrk="1" hangingPunct="1">
              <a:defRPr/>
            </a:pPr>
            <a:r>
              <a:rPr lang="en-US" dirty="0" smtClean="0"/>
              <a:t>Limitations of liability enjoyed by a corporation and limited liability partnerships do not apply to sole proprietors</a:t>
            </a:r>
          </a:p>
          <a:p>
            <a:pPr eaLnBrk="1" hangingPunct="1">
              <a:defRPr/>
            </a:pPr>
            <a:r>
              <a:rPr lang="en-US" dirty="0" smtClean="0"/>
              <a:t>All debts of the business are debts of the owner</a:t>
            </a:r>
          </a:p>
          <a:p>
            <a:pPr eaLnBrk="1" hangingPunct="1">
              <a:defRPr/>
            </a:pPr>
            <a:r>
              <a:rPr lang="en-US" dirty="0" smtClean="0"/>
              <a:t>A sole proprietorship essentially refers to a individual doing business in his or her own name and in which there is only one owner</a:t>
            </a:r>
          </a:p>
          <a:p>
            <a:pPr eaLnBrk="1" hangingPunct="1">
              <a:defRPr/>
            </a:pPr>
            <a:r>
              <a:rPr lang="en-US" dirty="0" smtClean="0"/>
              <a:t>it does not pay corporate taxes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z="4000" b="1" smtClean="0"/>
              <a:t>Advantages</a:t>
            </a:r>
            <a:endParaRPr lang="en-US" sz="4000" smtClean="0"/>
          </a:p>
        </p:txBody>
      </p:sp>
      <p:sp>
        <p:nvSpPr>
          <p:cNvPr id="3" name="Content Placeholder 2"/>
          <p:cNvSpPr>
            <a:spLocks noGrp="1"/>
          </p:cNvSpPr>
          <p:nvPr>
            <p:ph idx="1"/>
          </p:nvPr>
        </p:nvSpPr>
        <p:spPr/>
        <p:txBody>
          <a:bodyPr>
            <a:normAutofit/>
          </a:bodyPr>
          <a:lstStyle/>
          <a:p>
            <a:pPr eaLnBrk="1" hangingPunct="1">
              <a:defRPr/>
            </a:pPr>
            <a:r>
              <a:rPr lang="en-US" dirty="0" smtClean="0"/>
              <a:t>No additional work needed to start the business</a:t>
            </a:r>
          </a:p>
          <a:p>
            <a:pPr eaLnBrk="1" hangingPunct="1">
              <a:defRPr/>
            </a:pPr>
            <a:r>
              <a:rPr lang="en-US" dirty="0" smtClean="0"/>
              <a:t>There are no legal formalities to forming or dissolving a business</a:t>
            </a:r>
          </a:p>
          <a:p>
            <a:pPr eaLnBrk="1" hangingPunct="1">
              <a:defRPr/>
            </a:pPr>
            <a:r>
              <a:rPr lang="en-US" dirty="0" smtClean="0"/>
              <a:t>what the business makes, so does the individual</a:t>
            </a:r>
          </a:p>
          <a:p>
            <a:pPr eaLnBrk="1" hangingPunct="1">
              <a:defRPr/>
            </a:pPr>
            <a:r>
              <a:rPr lang="en-US" dirty="0" smtClean="0"/>
              <a:t>owner makes all the decisions rather than consulting with a partner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z="4000" b="1" smtClean="0"/>
              <a:t>Disadvantages</a:t>
            </a:r>
            <a:endParaRPr lang="en-US" sz="4000" smtClean="0"/>
          </a:p>
        </p:txBody>
      </p:sp>
      <p:sp>
        <p:nvSpPr>
          <p:cNvPr id="3" name="Content Placeholder 2"/>
          <p:cNvSpPr>
            <a:spLocks noGrp="1"/>
          </p:cNvSpPr>
          <p:nvPr>
            <p:ph idx="1"/>
          </p:nvPr>
        </p:nvSpPr>
        <p:spPr/>
        <p:txBody>
          <a:bodyPr>
            <a:normAutofit/>
          </a:bodyPr>
          <a:lstStyle/>
          <a:p>
            <a:pPr eaLnBrk="1" hangingPunct="1">
              <a:defRPr/>
            </a:pPr>
            <a:r>
              <a:rPr lang="en-US" dirty="0" smtClean="0"/>
              <a:t>Will likely have a hard time raising capital </a:t>
            </a:r>
          </a:p>
          <a:p>
            <a:pPr eaLnBrk="1" hangingPunct="1">
              <a:defRPr/>
            </a:pPr>
            <a:r>
              <a:rPr lang="en-US" dirty="0" smtClean="0"/>
              <a:t>Hiring employees may also be difficult</a:t>
            </a:r>
          </a:p>
          <a:p>
            <a:pPr eaLnBrk="1" hangingPunct="1">
              <a:defRPr/>
            </a:pPr>
            <a:r>
              <a:rPr lang="en-US" dirty="0" smtClean="0"/>
              <a:t>This form of business will have unlimited liability, so that if the business is sued, the proprietor is personally liable</a:t>
            </a:r>
          </a:p>
          <a:p>
            <a:pPr eaLnBrk="1" hangingPunct="1">
              <a:defRPr/>
            </a:pPr>
            <a:r>
              <a:rPr lang="en-US" dirty="0" smtClean="0"/>
              <a:t>The life span of the business is also uncertain</a:t>
            </a:r>
          </a:p>
          <a:p>
            <a:pPr eaLnBrk="1" hangingPunct="1">
              <a:defRPr/>
            </a:pPr>
            <a:r>
              <a:rPr lang="en-US" dirty="0" smtClean="0"/>
              <a:t>The business owner must also be an all-rounder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Partnerships </a:t>
            </a:r>
          </a:p>
        </p:txBody>
      </p:sp>
      <p:sp>
        <p:nvSpPr>
          <p:cNvPr id="55299" name="Rectangle 3"/>
          <p:cNvSpPr>
            <a:spLocks noGrp="1" noChangeArrowheads="1"/>
          </p:cNvSpPr>
          <p:nvPr>
            <p:ph idx="1"/>
          </p:nvPr>
        </p:nvSpPr>
        <p:spPr/>
        <p:txBody>
          <a:bodyPr/>
          <a:lstStyle/>
          <a:p>
            <a:pPr>
              <a:lnSpc>
                <a:spcPct val="90000"/>
              </a:lnSpc>
            </a:pPr>
            <a:r>
              <a:rPr lang="en-US" sz="2400" dirty="0" smtClean="0"/>
              <a:t>Partnership is a type of business entity, where you partner with other individuals to own and run the business. </a:t>
            </a:r>
          </a:p>
          <a:p>
            <a:pPr>
              <a:lnSpc>
                <a:spcPct val="90000"/>
              </a:lnSpc>
            </a:pPr>
            <a:r>
              <a:rPr lang="en-US" sz="2400" dirty="0" smtClean="0"/>
              <a:t>On a higher level, they can be viewed as collection of sole proprietors. </a:t>
            </a:r>
          </a:p>
          <a:p>
            <a:pPr>
              <a:lnSpc>
                <a:spcPct val="90000"/>
              </a:lnSpc>
            </a:pPr>
            <a:r>
              <a:rPr lang="en-US" sz="2400" dirty="0" smtClean="0"/>
              <a:t>By partnering with other individuals, you get access to a bigger pool of capital, skills and other resources to fund and run your business. </a:t>
            </a:r>
          </a:p>
          <a:p>
            <a:pPr>
              <a:lnSpc>
                <a:spcPct val="90000"/>
              </a:lnSpc>
            </a:pPr>
            <a:r>
              <a:rPr lang="en-US" sz="2400" dirty="0" smtClean="0"/>
              <a:t>All partners contribute capital equally, share profits and losses equally and have an equal say in business decisions.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b="1" smtClean="0"/>
              <a:t>Advantages</a:t>
            </a:r>
          </a:p>
        </p:txBody>
      </p:sp>
      <p:sp>
        <p:nvSpPr>
          <p:cNvPr id="56323" name="Rectangle 3"/>
          <p:cNvSpPr>
            <a:spLocks noGrp="1" noChangeArrowheads="1"/>
          </p:cNvSpPr>
          <p:nvPr>
            <p:ph idx="1"/>
          </p:nvPr>
        </p:nvSpPr>
        <p:spPr/>
        <p:txBody>
          <a:bodyPr/>
          <a:lstStyle/>
          <a:p>
            <a:r>
              <a:rPr lang="en-US" dirty="0" smtClean="0"/>
              <a:t>Access to larger pool of resources and capital </a:t>
            </a:r>
          </a:p>
          <a:p>
            <a:r>
              <a:rPr lang="en-US" dirty="0" smtClean="0"/>
              <a:t>You do not have the confidence to start the business on your own and need some one to shoulder the responsibility </a:t>
            </a:r>
          </a:p>
          <a:p>
            <a:r>
              <a:rPr lang="en-US" dirty="0" smtClean="0"/>
              <a:t>Access to complementary skills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b="1" smtClean="0"/>
              <a:t>Disadvantages</a:t>
            </a:r>
          </a:p>
        </p:txBody>
      </p:sp>
      <p:sp>
        <p:nvSpPr>
          <p:cNvPr id="57347" name="Rectangle 3"/>
          <p:cNvSpPr>
            <a:spLocks noGrp="1" noChangeArrowheads="1"/>
          </p:cNvSpPr>
          <p:nvPr>
            <p:ph idx="1"/>
          </p:nvPr>
        </p:nvSpPr>
        <p:spPr/>
        <p:txBody>
          <a:bodyPr/>
          <a:lstStyle/>
          <a:p>
            <a:pPr>
              <a:lnSpc>
                <a:spcPct val="80000"/>
              </a:lnSpc>
            </a:pPr>
            <a:r>
              <a:rPr lang="en-US" sz="2800" dirty="0" smtClean="0"/>
              <a:t>If your partner makes a business mistake, without your knowledge or consent, and it adversely affects your business, you are equally </a:t>
            </a:r>
            <a:r>
              <a:rPr lang="en-US" sz="2800" dirty="0" smtClean="0"/>
              <a:t>liable </a:t>
            </a:r>
            <a:r>
              <a:rPr lang="en-US" sz="2800" dirty="0" smtClean="0"/>
              <a:t>to bear the consequences - even though you had no role to play in the mistake </a:t>
            </a:r>
          </a:p>
          <a:p>
            <a:pPr>
              <a:lnSpc>
                <a:spcPct val="80000"/>
              </a:lnSpc>
            </a:pPr>
            <a:r>
              <a:rPr lang="en-US" sz="2800" dirty="0" smtClean="0"/>
              <a:t>If your partner goes bankrupt, his share in the business can be seized by his creditors. Although you are not liable for his personal debts, your business may be put into jeopardy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mtClean="0"/>
              <a:t>Legal side of partnership</a:t>
            </a:r>
          </a:p>
        </p:txBody>
      </p:sp>
      <p:sp>
        <p:nvSpPr>
          <p:cNvPr id="58371" name="Rectangle 3"/>
          <p:cNvSpPr>
            <a:spLocks noGrp="1" noChangeArrowheads="1"/>
          </p:cNvSpPr>
          <p:nvPr>
            <p:ph idx="1"/>
          </p:nvPr>
        </p:nvSpPr>
        <p:spPr/>
        <p:txBody>
          <a:bodyPr/>
          <a:lstStyle/>
          <a:p>
            <a:r>
              <a:rPr lang="en-US" dirty="0" smtClean="0"/>
              <a:t>have a legal document that highlights the partnership agreement between partners - the profit sharing, duration of partnership, admitting-expelling additional partners, dissolving the partnership etc.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TotalTime>
  <Words>398</Words>
  <Application>Microsoft Office PowerPoint</Application>
  <PresentationFormat>On-screen Show (4:3)</PresentationFormat>
  <Paragraphs>32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Solstice</vt:lpstr>
      <vt:lpstr>Types of business entities</vt:lpstr>
      <vt:lpstr>Sole proprietorship</vt:lpstr>
      <vt:lpstr>Advantages</vt:lpstr>
      <vt:lpstr>Disadvantages</vt:lpstr>
      <vt:lpstr>Partnerships </vt:lpstr>
      <vt:lpstr>Advantages</vt:lpstr>
      <vt:lpstr>Disadvantages</vt:lpstr>
      <vt:lpstr>Legal side of partnership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business entities</dc:title>
  <dc:creator>aBeY</dc:creator>
  <cp:lastModifiedBy>aBeY</cp:lastModifiedBy>
  <cp:revision>3</cp:revision>
  <dcterms:created xsi:type="dcterms:W3CDTF">2010-03-23T01:56:40Z</dcterms:created>
  <dcterms:modified xsi:type="dcterms:W3CDTF">2010-03-23T02:10:08Z</dcterms:modified>
</cp:coreProperties>
</file>