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11"/>
  </p:handoutMasterIdLst>
  <p:sldIdLst>
    <p:sldId id="256" r:id="rId2"/>
    <p:sldId id="258" r:id="rId3"/>
    <p:sldId id="260" r:id="rId4"/>
    <p:sldId id="264" r:id="rId5"/>
    <p:sldId id="265" r:id="rId6"/>
    <p:sldId id="266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4" d="100"/>
          <a:sy n="84" d="100"/>
        </p:scale>
        <p:origin x="-14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75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675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75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FEB899-EA34-4AE6-91FA-BB9FA1E62DF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46B041-FB8D-4BF9-953B-43058A8E688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B041-FB8D-4BF9-953B-43058A8E688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B041-FB8D-4BF9-953B-43058A8E688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46B041-FB8D-4BF9-953B-43058A8E688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46B041-FB8D-4BF9-953B-43058A8E688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B041-FB8D-4BF9-953B-43058A8E688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B041-FB8D-4BF9-953B-43058A8E688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46B041-FB8D-4BF9-953B-43058A8E688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B041-FB8D-4BF9-953B-43058A8E688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46B041-FB8D-4BF9-953B-43058A8E688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46B041-FB8D-4BF9-953B-43058A8E688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46B041-FB8D-4BF9-953B-43058A8E688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baknol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IN" altLang="zh-CN" sz="3200" i="1" dirty="0" smtClean="0">
                <a:ea typeface="宋体" charset="-122"/>
              </a:rPr>
              <a:t>The Gap Model of Service Quality</a:t>
            </a:r>
            <a:endParaRPr lang="en-US" altLang="zh-CN" sz="3200" i="1" dirty="0">
              <a:ea typeface="宋体" charset="-122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dirty="0" smtClean="0">
                <a:hlinkClick r:id="rId2"/>
              </a:rPr>
              <a:t>www.mbaknol.com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What are the Servqual Gaps?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000" dirty="0"/>
              <a:t>Gap 1: The difference between management perceptions of what customers expect and what customers really do </a:t>
            </a:r>
            <a:r>
              <a:rPr lang="en-GB" sz="2000" dirty="0" smtClean="0"/>
              <a:t>expect</a:t>
            </a:r>
            <a:endParaRPr lang="en-GB" sz="2000" dirty="0"/>
          </a:p>
          <a:p>
            <a:r>
              <a:rPr lang="en-GB" sz="2000" dirty="0"/>
              <a:t>Gap 2: The difference between management perceptions and service quality specifications - the standards </a:t>
            </a:r>
            <a:r>
              <a:rPr lang="en-GB" sz="2000" dirty="0" smtClean="0"/>
              <a:t>gap</a:t>
            </a:r>
          </a:p>
          <a:p>
            <a:r>
              <a:rPr lang="en-GB" sz="2000" dirty="0" smtClean="0"/>
              <a:t>Gap 3: The difference between service quality specifications and actual service delivery - are standards consistently met</a:t>
            </a:r>
            <a:r>
              <a:rPr lang="en-GB" sz="2000" dirty="0" smtClean="0"/>
              <a:t>?</a:t>
            </a:r>
            <a:endParaRPr lang="en-GB" sz="2000" dirty="0" smtClean="0"/>
          </a:p>
          <a:p>
            <a:r>
              <a:rPr lang="en-GB" sz="2000" dirty="0" smtClean="0"/>
              <a:t>Gap 4: The difference between service delivery and what is communicated externally - are promises made consistently fulfilled?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What are the Servqual Gaps?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Gap 5: The difference between what customers expect of a service and what they actually receive</a:t>
            </a:r>
          </a:p>
          <a:p>
            <a:pPr lvl="1"/>
            <a:r>
              <a:rPr lang="en-GB"/>
              <a:t>expectations are made up of past experience, word-of-mouth and needs/wants of customers</a:t>
            </a:r>
          </a:p>
          <a:p>
            <a:pPr lvl="1"/>
            <a:r>
              <a:rPr lang="en-GB"/>
              <a:t>measurement is on the basis of two sets of statements in groups according to the five key service dimensions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8001000" cy="1143000"/>
          </a:xfrm>
        </p:spPr>
        <p:txBody>
          <a:bodyPr/>
          <a:lstStyle/>
          <a:p>
            <a:pPr algn="ctr"/>
            <a:r>
              <a:rPr lang="en-GB" sz="3200" i="1"/>
              <a:t>Conceptual Model of Service Quality</a:t>
            </a:r>
            <a:endParaRPr lang="en-US" altLang="zh-CN" sz="3200" i="1">
              <a:ea typeface="宋体" charset="-122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752600" y="2514600"/>
            <a:ext cx="1752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1600" b="1"/>
              <a:t>Word-of-mouth</a:t>
            </a:r>
          </a:p>
          <a:p>
            <a:r>
              <a:rPr lang="en-GB" sz="1600" b="1"/>
              <a:t>Communications</a:t>
            </a:r>
            <a:endParaRPr lang="en-US" altLang="zh-CN" sz="1600" b="1">
              <a:ea typeface="宋体" charset="-122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114800" y="25146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/>
              <a:t>Personal Needs</a:t>
            </a:r>
            <a:endParaRPr lang="en-US" altLang="zh-CN" sz="1600" b="1">
              <a:ea typeface="宋体" charset="-122"/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6324600" y="25146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/>
              <a:t>Past experience</a:t>
            </a:r>
            <a:endParaRPr lang="en-US" altLang="zh-CN" sz="1600" b="1">
              <a:ea typeface="宋体" charset="-122"/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4114800" y="32004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1600" b="1"/>
              <a:t>Expected Service</a:t>
            </a:r>
            <a:endParaRPr lang="en-US" altLang="zh-CN" sz="1600" b="1">
              <a:ea typeface="宋体" charset="-122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4114800" y="3810000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/>
              <a:t>Perceived Service</a:t>
            </a:r>
            <a:endParaRPr lang="en-US" altLang="zh-CN" sz="1600" b="1">
              <a:ea typeface="宋体" charset="-122"/>
            </a:endParaRP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4343400" y="4572000"/>
            <a:ext cx="1143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/>
              <a:t>Service</a:t>
            </a:r>
          </a:p>
          <a:p>
            <a:pPr algn="ctr"/>
            <a:r>
              <a:rPr lang="en-GB" sz="1600" b="1"/>
              <a:t>Delivery</a:t>
            </a:r>
            <a:endParaRPr lang="en-US" altLang="zh-CN" sz="1600" b="1">
              <a:ea typeface="宋体" charset="-122"/>
            </a:endParaRP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6172200" y="4572000"/>
            <a:ext cx="1676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1600" b="1"/>
              <a:t>External</a:t>
            </a:r>
          </a:p>
          <a:p>
            <a:r>
              <a:rPr lang="en-GB" sz="1600" b="1"/>
              <a:t>Communications</a:t>
            </a:r>
          </a:p>
          <a:p>
            <a:r>
              <a:rPr lang="en-GB" sz="1600" b="1"/>
              <a:t>To Customers</a:t>
            </a:r>
            <a:endParaRPr lang="en-US" altLang="zh-CN" sz="1600" b="1">
              <a:ea typeface="宋体" charset="-122"/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4038600" y="5334000"/>
            <a:ext cx="1752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/>
              <a:t>Service Quality</a:t>
            </a:r>
          </a:p>
          <a:p>
            <a:pPr algn="ctr"/>
            <a:r>
              <a:rPr lang="en-GB" sz="1600" b="1"/>
              <a:t>Specs</a:t>
            </a:r>
            <a:endParaRPr lang="en-US" altLang="zh-CN" sz="1600" b="1">
              <a:ea typeface="宋体" charset="-122"/>
            </a:endParaRP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4038600" y="6019800"/>
            <a:ext cx="2209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 b="1"/>
              <a:t>Management</a:t>
            </a:r>
          </a:p>
          <a:p>
            <a:pPr algn="ctr"/>
            <a:r>
              <a:rPr lang="en-GB" sz="1600" b="1"/>
              <a:t>Perceptions of</a:t>
            </a:r>
          </a:p>
          <a:p>
            <a:pPr algn="ctr"/>
            <a:r>
              <a:rPr lang="en-GB" sz="1600" b="1"/>
              <a:t>Customer Expectations</a:t>
            </a:r>
            <a:endParaRPr lang="en-US" altLang="zh-CN" sz="1600" b="1">
              <a:ea typeface="宋体" charset="-122"/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990600" y="22098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/>
              <a:t>CUSTOMER</a:t>
            </a:r>
            <a:endParaRPr lang="en-US" altLang="zh-CN" sz="1600" b="1">
              <a:ea typeface="宋体" charset="-122"/>
            </a:endParaRP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1066800" y="4495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/>
              <a:t>PROVIDER</a:t>
            </a:r>
            <a:endParaRPr lang="en-US" altLang="zh-CN" sz="1800" b="1">
              <a:ea typeface="宋体" charset="-122"/>
            </a:endParaRPr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26670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>
            <a:off x="2667000" y="3429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49530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70104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 flipH="1">
            <a:off x="57150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4495800" y="365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 flipV="1">
            <a:off x="7010400" y="3505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 flipH="1">
            <a:off x="5715000" y="3505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 flipV="1">
            <a:off x="4953000" y="434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5791200" y="5638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 flipV="1">
            <a:off x="70866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26" name="Line 30"/>
          <p:cNvSpPr>
            <a:spLocks noChangeShapeType="1"/>
          </p:cNvSpPr>
          <p:nvPr/>
        </p:nvSpPr>
        <p:spPr bwMode="auto">
          <a:xfrm flipV="1">
            <a:off x="51054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 flipV="1">
            <a:off x="46482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28" name="Line 32"/>
          <p:cNvSpPr>
            <a:spLocks noChangeShapeType="1"/>
          </p:cNvSpPr>
          <p:nvPr/>
        </p:nvSpPr>
        <p:spPr bwMode="auto">
          <a:xfrm>
            <a:off x="4648200" y="586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29" name="Line 33"/>
          <p:cNvSpPr>
            <a:spLocks noChangeShapeType="1"/>
          </p:cNvSpPr>
          <p:nvPr/>
        </p:nvSpPr>
        <p:spPr bwMode="auto">
          <a:xfrm flipV="1">
            <a:off x="5105400" y="586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30" name="Line 34"/>
          <p:cNvSpPr>
            <a:spLocks noChangeShapeType="1"/>
          </p:cNvSpPr>
          <p:nvPr/>
        </p:nvSpPr>
        <p:spPr bwMode="auto">
          <a:xfrm flipH="1">
            <a:off x="5791200" y="4114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31" name="Line 35"/>
          <p:cNvSpPr>
            <a:spLocks noChangeShapeType="1"/>
          </p:cNvSpPr>
          <p:nvPr/>
        </p:nvSpPr>
        <p:spPr bwMode="auto">
          <a:xfrm>
            <a:off x="3276600" y="3505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33" name="Line 37"/>
          <p:cNvSpPr>
            <a:spLocks noChangeShapeType="1"/>
          </p:cNvSpPr>
          <p:nvPr/>
        </p:nvSpPr>
        <p:spPr bwMode="auto">
          <a:xfrm>
            <a:off x="3276600" y="3505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34" name="Line 38"/>
          <p:cNvSpPr>
            <a:spLocks noChangeShapeType="1"/>
          </p:cNvSpPr>
          <p:nvPr/>
        </p:nvSpPr>
        <p:spPr bwMode="auto">
          <a:xfrm>
            <a:off x="32766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35" name="Line 39"/>
          <p:cNvSpPr>
            <a:spLocks noChangeShapeType="1"/>
          </p:cNvSpPr>
          <p:nvPr/>
        </p:nvSpPr>
        <p:spPr bwMode="auto">
          <a:xfrm>
            <a:off x="990600" y="44958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2514600" y="53340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/>
              <a:t>Gap 1</a:t>
            </a:r>
            <a:endParaRPr lang="en-US" altLang="zh-CN" sz="1600" b="1">
              <a:ea typeface="宋体" charset="-122"/>
            </a:endParaRPr>
          </a:p>
        </p:txBody>
      </p:sp>
      <p:sp>
        <p:nvSpPr>
          <p:cNvPr id="55337" name="Text Box 41"/>
          <p:cNvSpPr txBox="1">
            <a:spLocks noChangeArrowheads="1"/>
          </p:cNvSpPr>
          <p:nvPr/>
        </p:nvSpPr>
        <p:spPr bwMode="auto">
          <a:xfrm>
            <a:off x="3657600" y="57912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/>
              <a:t>Gap 2</a:t>
            </a:r>
            <a:endParaRPr lang="en-US" altLang="zh-CN" sz="1600" b="1">
              <a:ea typeface="宋体" charset="-122"/>
            </a:endParaRP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auto">
          <a:xfrm>
            <a:off x="3505200" y="510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/>
              <a:t>Gap 3</a:t>
            </a:r>
            <a:endParaRPr lang="en-US" altLang="zh-CN" sz="1600" b="1">
              <a:ea typeface="宋体" charset="-122"/>
            </a:endParaRPr>
          </a:p>
        </p:txBody>
      </p:sp>
      <p:sp>
        <p:nvSpPr>
          <p:cNvPr id="55339" name="Line 43"/>
          <p:cNvSpPr>
            <a:spLocks noChangeShapeType="1"/>
          </p:cNvSpPr>
          <p:nvPr/>
        </p:nvSpPr>
        <p:spPr bwMode="auto">
          <a:xfrm>
            <a:off x="54864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5486400" y="46482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/>
              <a:t>Gap 4</a:t>
            </a:r>
            <a:endParaRPr lang="en-US" altLang="zh-CN" sz="1600" b="1">
              <a:ea typeface="宋体" charset="-122"/>
            </a:endParaRPr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3581400" y="35814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/>
              <a:t>Gap 5</a:t>
            </a:r>
            <a:endParaRPr lang="en-US" altLang="zh-CN" sz="1600" b="1">
              <a:ea typeface="宋体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i="1"/>
              <a:t>Reasons for the Gaps</a:t>
            </a:r>
            <a:endParaRPr lang="en-US" altLang="zh-CN" sz="2800" i="1">
              <a:ea typeface="宋体" charset="-122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1800" b="1"/>
              <a:t>GAP 1	Not knowing what customers expect</a:t>
            </a:r>
          </a:p>
          <a:p>
            <a:pPr>
              <a:buFont typeface="Wingdings" pitchFamily="2" charset="2"/>
              <a:buNone/>
            </a:pPr>
            <a:endParaRPr lang="en-GB" sz="1800" b="1"/>
          </a:p>
          <a:p>
            <a:pPr>
              <a:buFont typeface="Wingdings" pitchFamily="2" charset="2"/>
              <a:buNone/>
            </a:pPr>
            <a:r>
              <a:rPr lang="en-GB" sz="1800" b="1"/>
              <a:t>GAP 2	The wrong service quality standards</a:t>
            </a:r>
          </a:p>
          <a:p>
            <a:pPr>
              <a:buFont typeface="Wingdings" pitchFamily="2" charset="2"/>
              <a:buNone/>
            </a:pPr>
            <a:endParaRPr lang="en-GB" sz="1800" b="1"/>
          </a:p>
          <a:p>
            <a:pPr>
              <a:buFont typeface="Wingdings" pitchFamily="2" charset="2"/>
              <a:buNone/>
            </a:pPr>
            <a:r>
              <a:rPr lang="en-GB" sz="1800" b="1"/>
              <a:t>GAP 3	The service performance gap</a:t>
            </a:r>
          </a:p>
          <a:p>
            <a:pPr>
              <a:buFont typeface="Wingdings" pitchFamily="2" charset="2"/>
              <a:buNone/>
            </a:pPr>
            <a:endParaRPr lang="en-GB" sz="1800" b="1"/>
          </a:p>
          <a:p>
            <a:pPr>
              <a:buFont typeface="Wingdings" pitchFamily="2" charset="2"/>
              <a:buNone/>
            </a:pPr>
            <a:r>
              <a:rPr lang="en-GB" sz="1800" b="1"/>
              <a:t>GAP 4	When promises do not match actual delivery</a:t>
            </a:r>
          </a:p>
          <a:p>
            <a:pPr>
              <a:buFont typeface="Wingdings" pitchFamily="2" charset="2"/>
              <a:buNone/>
            </a:pPr>
            <a:endParaRPr lang="en-GB" sz="1800" b="1"/>
          </a:p>
          <a:p>
            <a:pPr>
              <a:buFont typeface="Wingdings" pitchFamily="2" charset="2"/>
              <a:buNone/>
            </a:pPr>
            <a:r>
              <a:rPr lang="en-GB" sz="1800" b="1"/>
              <a:t>GAP 5	The difference between customer perception and expectation</a:t>
            </a:r>
            <a:endParaRPr lang="en-US" altLang="zh-CN" sz="1800" b="1">
              <a:ea typeface="宋体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Reasons for the Gaps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GAP 1 - not knowing what customers expect</a:t>
            </a:r>
          </a:p>
          <a:p>
            <a:endParaRPr lang="en-GB"/>
          </a:p>
          <a:p>
            <a:pPr lvl="1"/>
            <a:r>
              <a:rPr lang="en-GB"/>
              <a:t>lack of a marketing orientation</a:t>
            </a:r>
          </a:p>
          <a:p>
            <a:pPr lvl="1"/>
            <a:r>
              <a:rPr lang="en-GB"/>
              <a:t>inadequate upward communication (from contact staff to management)</a:t>
            </a:r>
          </a:p>
          <a:p>
            <a:pPr lvl="1"/>
            <a:r>
              <a:rPr lang="en-GB"/>
              <a:t>too many levels of management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Reasons for the Gaps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GAP 2 - the wrong service quality standards</a:t>
            </a:r>
          </a:p>
          <a:p>
            <a:endParaRPr lang="en-GB"/>
          </a:p>
          <a:p>
            <a:pPr lvl="1"/>
            <a:r>
              <a:rPr lang="en-GB"/>
              <a:t>inadequate commitment to service quality</a:t>
            </a:r>
          </a:p>
          <a:p>
            <a:pPr lvl="1"/>
            <a:r>
              <a:rPr lang="en-GB"/>
              <a:t>lack of perception of feasibility - ‘it cannot be done’</a:t>
            </a:r>
          </a:p>
          <a:p>
            <a:pPr lvl="1"/>
            <a:r>
              <a:rPr lang="en-GB"/>
              <a:t>inadequate task standardisation</a:t>
            </a:r>
          </a:p>
          <a:p>
            <a:pPr lvl="1"/>
            <a:r>
              <a:rPr lang="en-GB"/>
              <a:t>the absence of goal setting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Reasons for the Gaps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GAP 3 - the service performance gap</a:t>
            </a:r>
          </a:p>
          <a:p>
            <a:pPr lvl="1"/>
            <a:r>
              <a:rPr lang="en-GB"/>
              <a:t>role ambiguity and role conflict - unsure of what your remit is and how it fits with others</a:t>
            </a:r>
          </a:p>
          <a:p>
            <a:pPr lvl="1"/>
            <a:r>
              <a:rPr lang="en-GB"/>
              <a:t>poor employee or technology fit - the wrong person or system for the job</a:t>
            </a:r>
          </a:p>
          <a:p>
            <a:pPr lvl="1"/>
            <a:r>
              <a:rPr lang="en-GB"/>
              <a:t>inappropriate supervisory control or lack of perceived control - too much or too little control</a:t>
            </a:r>
          </a:p>
          <a:p>
            <a:pPr lvl="1"/>
            <a:r>
              <a:rPr lang="en-GB"/>
              <a:t>lack of teamwork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Reasons for the Gaps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GAP 4 - when promises made do not match actual delivery</a:t>
            </a:r>
          </a:p>
          <a:p>
            <a:endParaRPr lang="en-GB"/>
          </a:p>
          <a:p>
            <a:pPr lvl="1"/>
            <a:r>
              <a:rPr lang="en-GB"/>
              <a:t>inadequate horizontal communication - between departments or services</a:t>
            </a:r>
          </a:p>
          <a:p>
            <a:pPr lvl="1"/>
            <a:r>
              <a:rPr lang="en-GB"/>
              <a:t>a propensity to overpromise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</TotalTime>
  <Words>346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The Gap Model of Service Quality</vt:lpstr>
      <vt:lpstr>What are the Servqual Gaps?</vt:lpstr>
      <vt:lpstr>What are the Servqual Gaps?</vt:lpstr>
      <vt:lpstr>Conceptual Model of Service Quality</vt:lpstr>
      <vt:lpstr>Reasons for the Gaps</vt:lpstr>
      <vt:lpstr>Reasons for the Gaps</vt:lpstr>
      <vt:lpstr>Reasons for the Gaps</vt:lpstr>
      <vt:lpstr>Reasons for the Gaps</vt:lpstr>
      <vt:lpstr>Reasons for the Gaps</vt:lpstr>
    </vt:vector>
  </TitlesOfParts>
  <Company>University of Stirling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Servqual Model</dc:title>
  <dc:creator>Dave Herbert</dc:creator>
  <cp:lastModifiedBy>aBeY</cp:lastModifiedBy>
  <cp:revision>27</cp:revision>
  <cp:lastPrinted>1601-01-01T00:00:00Z</cp:lastPrinted>
  <dcterms:created xsi:type="dcterms:W3CDTF">2003-10-23T13:28:45Z</dcterms:created>
  <dcterms:modified xsi:type="dcterms:W3CDTF">2011-10-06T15:07:31Z</dcterms:modified>
</cp:coreProperties>
</file>