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1" r:id="rId6"/>
    <p:sldId id="262" r:id="rId7"/>
    <p:sldId id="264" r:id="rId8"/>
    <p:sldId id="265" r:id="rId9"/>
    <p:sldId id="266" r:id="rId10"/>
    <p:sldId id="268" r:id="rId11"/>
    <p:sldId id="269" r:id="rId12"/>
    <p:sldId id="260" r:id="rId13"/>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541A"/>
    <a:srgbClr val="D8601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84" autoAdjust="0"/>
    <p:restoredTop sz="94660"/>
  </p:normalViewPr>
  <p:slideViewPr>
    <p:cSldViewPr>
      <p:cViewPr varScale="1">
        <p:scale>
          <a:sx n="88" d="100"/>
          <a:sy n="88" d="100"/>
        </p:scale>
        <p:origin x="-160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11"/>
          </p:nvPr>
        </p:nvSpPr>
        <p:spPr/>
        <p:txBody>
          <a:bodyPr/>
          <a:lstStyle/>
          <a:p>
            <a:pPr>
              <a:defRPr/>
            </a:pPr>
            <a:endParaRPr lang="fr-CA"/>
          </a:p>
        </p:txBody>
      </p:sp>
      <p:sp>
        <p:nvSpPr>
          <p:cNvPr id="6" name="Slide Number Placeholder 5"/>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11"/>
          </p:nvPr>
        </p:nvSpPr>
        <p:spPr/>
        <p:txBody>
          <a:bodyPr/>
          <a:lstStyle/>
          <a:p>
            <a:pPr>
              <a:defRPr/>
            </a:pPr>
            <a:endParaRPr lang="fr-CA"/>
          </a:p>
        </p:txBody>
      </p:sp>
      <p:sp>
        <p:nvSpPr>
          <p:cNvPr id="6" name="Slide Number Placeholder 5"/>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11"/>
          </p:nvPr>
        </p:nvSpPr>
        <p:spPr/>
        <p:txBody>
          <a:bodyPr/>
          <a:lstStyle/>
          <a:p>
            <a:pPr>
              <a:defRPr/>
            </a:pPr>
            <a:endParaRPr lang="fr-CA"/>
          </a:p>
        </p:txBody>
      </p:sp>
      <p:sp>
        <p:nvSpPr>
          <p:cNvPr id="6" name="Slide Number Placeholder 5"/>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6" name="Footer Placeholder 5"/>
          <p:cNvSpPr>
            <a:spLocks noGrp="1"/>
          </p:cNvSpPr>
          <p:nvPr>
            <p:ph type="ftr" sz="quarter" idx="11"/>
          </p:nvPr>
        </p:nvSpPr>
        <p:spPr/>
        <p:txBody>
          <a:bodyPr/>
          <a:lstStyle/>
          <a:p>
            <a:pPr>
              <a:defRPr/>
            </a:pPr>
            <a:endParaRPr lang="fr-CA"/>
          </a:p>
        </p:txBody>
      </p:sp>
      <p:sp>
        <p:nvSpPr>
          <p:cNvPr id="7" name="Slide Number Placeholder 6"/>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8" name="Footer Placeholder 7"/>
          <p:cNvSpPr>
            <a:spLocks noGrp="1"/>
          </p:cNvSpPr>
          <p:nvPr>
            <p:ph type="ftr" sz="quarter" idx="11"/>
          </p:nvPr>
        </p:nvSpPr>
        <p:spPr/>
        <p:txBody>
          <a:bodyPr/>
          <a:lstStyle/>
          <a:p>
            <a:pPr>
              <a:defRPr/>
            </a:pPr>
            <a:endParaRPr lang="fr-CA"/>
          </a:p>
        </p:txBody>
      </p:sp>
      <p:sp>
        <p:nvSpPr>
          <p:cNvPr id="9" name="Slide Number Placeholder 8"/>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4" name="Footer Placeholder 3"/>
          <p:cNvSpPr>
            <a:spLocks noGrp="1"/>
          </p:cNvSpPr>
          <p:nvPr>
            <p:ph type="ftr" sz="quarter" idx="11"/>
          </p:nvPr>
        </p:nvSpPr>
        <p:spPr/>
        <p:txBody>
          <a:bodyPr/>
          <a:lstStyle/>
          <a:p>
            <a:pPr>
              <a:defRPr/>
            </a:pPr>
            <a:endParaRPr lang="fr-CA"/>
          </a:p>
        </p:txBody>
      </p:sp>
      <p:sp>
        <p:nvSpPr>
          <p:cNvPr id="5" name="Slide Number Placeholder 4"/>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3" name="Footer Placeholder 2"/>
          <p:cNvSpPr>
            <a:spLocks noGrp="1"/>
          </p:cNvSpPr>
          <p:nvPr>
            <p:ph type="ftr" sz="quarter" idx="11"/>
          </p:nvPr>
        </p:nvSpPr>
        <p:spPr/>
        <p:txBody>
          <a:bodyPr/>
          <a:lstStyle/>
          <a:p>
            <a:pPr>
              <a:defRPr/>
            </a:pPr>
            <a:endParaRPr lang="fr-CA"/>
          </a:p>
        </p:txBody>
      </p:sp>
      <p:sp>
        <p:nvSpPr>
          <p:cNvPr id="4" name="Slide Number Placeholder 3"/>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6" name="Footer Placeholder 5"/>
          <p:cNvSpPr>
            <a:spLocks noGrp="1"/>
          </p:cNvSpPr>
          <p:nvPr>
            <p:ph type="ftr" sz="quarter" idx="11"/>
          </p:nvPr>
        </p:nvSpPr>
        <p:spPr/>
        <p:txBody>
          <a:bodyPr/>
          <a:lstStyle/>
          <a:p>
            <a:pPr>
              <a:defRPr/>
            </a:pPr>
            <a:endParaRPr lang="fr-CA"/>
          </a:p>
        </p:txBody>
      </p:sp>
      <p:sp>
        <p:nvSpPr>
          <p:cNvPr id="7" name="Slide Number Placeholder 6"/>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6" name="Footer Placeholder 5"/>
          <p:cNvSpPr>
            <a:spLocks noGrp="1"/>
          </p:cNvSpPr>
          <p:nvPr>
            <p:ph type="ftr" sz="quarter" idx="11"/>
          </p:nvPr>
        </p:nvSpPr>
        <p:spPr/>
        <p:txBody>
          <a:bodyPr/>
          <a:lstStyle/>
          <a:p>
            <a:pPr>
              <a:defRPr/>
            </a:pPr>
            <a:endParaRPr lang="fr-CA"/>
          </a:p>
        </p:txBody>
      </p:sp>
      <p:sp>
        <p:nvSpPr>
          <p:cNvPr id="7" name="Slide Number Placeholder 6"/>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11"/>
          </p:nvPr>
        </p:nvSpPr>
        <p:spPr/>
        <p:txBody>
          <a:bodyPr/>
          <a:lstStyle/>
          <a:p>
            <a:pPr>
              <a:defRPr/>
            </a:pPr>
            <a:endParaRPr lang="fr-CA"/>
          </a:p>
        </p:txBody>
      </p:sp>
      <p:sp>
        <p:nvSpPr>
          <p:cNvPr id="6" name="Slide Number Placeholder 5"/>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11"/>
          </p:nvPr>
        </p:nvSpPr>
        <p:spPr/>
        <p:txBody>
          <a:bodyPr/>
          <a:lstStyle/>
          <a:p>
            <a:pPr>
              <a:defRPr/>
            </a:pPr>
            <a:endParaRPr lang="fr-CA"/>
          </a:p>
        </p:txBody>
      </p:sp>
      <p:sp>
        <p:nvSpPr>
          <p:cNvPr id="6" name="Slide Number Placeholder 5"/>
          <p:cNvSpPr>
            <a:spLocks noGrp="1"/>
          </p:cNvSpPr>
          <p:nvPr>
            <p:ph type="sldNum" sz="quarter" idx="12"/>
          </p:nvPr>
        </p:nvSpPr>
        <p:spPr/>
        <p:txBody>
          <a:bodyPr/>
          <a:lstStyle/>
          <a:p>
            <a:pPr>
              <a:defRPr/>
            </a:pPr>
            <a:fld id="{C98A3E46-8380-4CD3-AD24-E34D46336189}" type="slidenum">
              <a:rPr lang="fr-CA" smtClean="0"/>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47B061D-36B7-4EE5-91F5-06C5C26CCC00}" type="datetimeFigureOut">
              <a:rPr lang="fr-FR" smtClean="0"/>
              <a:pPr>
                <a:defRPr/>
              </a:pPr>
              <a:t>23/10/2011</a:t>
            </a:fld>
            <a:endParaRPr lang="fr-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98A3E46-8380-4CD3-AD24-E34D46336189}" type="slidenum">
              <a:rPr lang="fr-CA" smtClean="0"/>
              <a:pPr>
                <a:defRPr/>
              </a:pPr>
              <a:t>‹#›</a:t>
            </a:fld>
            <a:endParaRPr lang="fr-C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mbakno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ctrTitle"/>
          </p:nvPr>
        </p:nvSpPr>
        <p:spPr>
          <a:xfrm>
            <a:off x="971600" y="1052736"/>
            <a:ext cx="7560840" cy="3168352"/>
          </a:xfrm>
        </p:spPr>
        <p:txBody>
          <a:bodyPr>
            <a:normAutofit/>
          </a:bodyPr>
          <a:lstStyle/>
          <a:p>
            <a:r>
              <a:rPr lang="fr-CA" sz="5400" b="1" dirty="0" smtClean="0">
                <a:solidFill>
                  <a:srgbClr val="D8601E"/>
                </a:solidFill>
              </a:rPr>
              <a:t>KURT </a:t>
            </a:r>
            <a:r>
              <a:rPr lang="fr-CA" sz="5400" b="1" dirty="0" smtClean="0">
                <a:solidFill>
                  <a:srgbClr val="D8601E"/>
                </a:solidFill>
              </a:rPr>
              <a:t>LEWIN’S </a:t>
            </a:r>
            <a:r>
              <a:rPr lang="fr-CA" sz="5400" b="1" dirty="0" smtClean="0">
                <a:solidFill>
                  <a:srgbClr val="D8601E"/>
                </a:solidFill>
              </a:rPr>
              <a:t>CHANGE MANAGEMENT MODEL</a:t>
            </a:r>
          </a:p>
        </p:txBody>
      </p:sp>
      <p:sp>
        <p:nvSpPr>
          <p:cNvPr id="2051" name="Sous-titre 2"/>
          <p:cNvSpPr>
            <a:spLocks noGrp="1"/>
          </p:cNvSpPr>
          <p:nvPr>
            <p:ph type="subTitle" idx="1"/>
          </p:nvPr>
        </p:nvSpPr>
        <p:spPr>
          <a:xfrm>
            <a:off x="1371600" y="908721"/>
            <a:ext cx="1112168" cy="288032"/>
          </a:xfrm>
        </p:spPr>
        <p:txBody>
          <a:bodyPr>
            <a:normAutofit fontScale="47500" lnSpcReduction="20000"/>
          </a:bodyPr>
          <a:lstStyle/>
          <a:p>
            <a:r>
              <a:rPr lang="fr-CA" sz="3000" dirty="0" smtClean="0">
                <a:solidFill>
                  <a:srgbClr val="D8601E"/>
                </a:solidFill>
              </a:rPr>
              <a:t>  </a:t>
            </a:r>
          </a:p>
          <a:p>
            <a:endParaRPr lang="fr-CA" sz="3000" dirty="0" smtClean="0">
              <a:solidFill>
                <a:srgbClr val="D8601E"/>
              </a:solidFill>
            </a:endParaRPr>
          </a:p>
          <a:p>
            <a:endParaRPr lang="fr-CA" sz="3000" b="1" dirty="0" smtClean="0">
              <a:solidFill>
                <a:srgbClr val="D8601E"/>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chemeClr val="accent6">
                    <a:lumMod val="75000"/>
                  </a:schemeClr>
                </a:solidFill>
              </a:rPr>
              <a:t>WHY CHANGE??</a:t>
            </a:r>
            <a:endParaRPr lang="en-IN" b="1" dirty="0">
              <a:solidFill>
                <a:schemeClr val="accent6">
                  <a:lumMod val="75000"/>
                </a:schemeClr>
              </a:solidFill>
            </a:endParaRPr>
          </a:p>
        </p:txBody>
      </p:sp>
      <p:sp>
        <p:nvSpPr>
          <p:cNvPr id="3075" name="Espace réservé du contenu 2"/>
          <p:cNvSpPr>
            <a:spLocks noGrp="1"/>
          </p:cNvSpPr>
          <p:nvPr>
            <p:ph idx="1"/>
          </p:nvPr>
        </p:nvSpPr>
        <p:spPr>
          <a:xfrm>
            <a:off x="457200" y="2060847"/>
            <a:ext cx="8229600" cy="4393927"/>
          </a:xfrm>
        </p:spPr>
        <p:txBody>
          <a:bodyPr/>
          <a:lstStyle/>
          <a:p>
            <a:pPr>
              <a:buNone/>
            </a:pPr>
            <a:r>
              <a:rPr lang="fr-CA" dirty="0" smtClean="0">
                <a:solidFill>
                  <a:srgbClr val="BC541A"/>
                </a:solidFill>
              </a:rPr>
              <a:t>-Business </a:t>
            </a:r>
            <a:r>
              <a:rPr lang="fr-CA" dirty="0" err="1" smtClean="0">
                <a:solidFill>
                  <a:srgbClr val="BC541A"/>
                </a:solidFill>
              </a:rPr>
              <a:t>Environment</a:t>
            </a:r>
            <a:r>
              <a:rPr lang="fr-CA" dirty="0" smtClean="0">
                <a:solidFill>
                  <a:srgbClr val="BC541A"/>
                </a:solidFill>
              </a:rPr>
              <a:t> </a:t>
            </a:r>
            <a:r>
              <a:rPr lang="fr-CA" dirty="0" err="1" smtClean="0">
                <a:solidFill>
                  <a:srgbClr val="BC541A"/>
                </a:solidFill>
              </a:rPr>
              <a:t>is</a:t>
            </a:r>
            <a:r>
              <a:rPr lang="fr-CA" dirty="0" smtClean="0">
                <a:solidFill>
                  <a:srgbClr val="BC541A"/>
                </a:solidFill>
              </a:rPr>
              <a:t> </a:t>
            </a:r>
            <a:r>
              <a:rPr lang="fr-CA" dirty="0" err="1" smtClean="0">
                <a:solidFill>
                  <a:srgbClr val="BC541A"/>
                </a:solidFill>
              </a:rPr>
              <a:t>constantly</a:t>
            </a:r>
            <a:r>
              <a:rPr lang="fr-CA" dirty="0" smtClean="0">
                <a:solidFill>
                  <a:srgbClr val="BC541A"/>
                </a:solidFill>
              </a:rPr>
              <a:t> </a:t>
            </a:r>
            <a:r>
              <a:rPr lang="fr-CA" dirty="0" err="1" smtClean="0">
                <a:solidFill>
                  <a:srgbClr val="BC541A"/>
                </a:solidFill>
              </a:rPr>
              <a:t>changing</a:t>
            </a:r>
            <a:r>
              <a:rPr lang="fr-CA" dirty="0" smtClean="0">
                <a:solidFill>
                  <a:srgbClr val="BC541A"/>
                </a:solidFill>
              </a:rPr>
              <a:t>.</a:t>
            </a:r>
          </a:p>
          <a:p>
            <a:pPr>
              <a:buNone/>
            </a:pPr>
            <a:r>
              <a:rPr lang="fr-CA" dirty="0" smtClean="0">
                <a:solidFill>
                  <a:srgbClr val="BC541A"/>
                </a:solidFill>
              </a:rPr>
              <a:t>-To </a:t>
            </a:r>
            <a:r>
              <a:rPr lang="fr-CA" dirty="0" err="1" smtClean="0">
                <a:solidFill>
                  <a:srgbClr val="BC541A"/>
                </a:solidFill>
              </a:rPr>
              <a:t>meet</a:t>
            </a:r>
            <a:r>
              <a:rPr lang="fr-CA" dirty="0" smtClean="0">
                <a:solidFill>
                  <a:srgbClr val="BC541A"/>
                </a:solidFill>
              </a:rPr>
              <a:t> the </a:t>
            </a:r>
            <a:r>
              <a:rPr lang="fr-CA" dirty="0" err="1" smtClean="0">
                <a:solidFill>
                  <a:srgbClr val="BC541A"/>
                </a:solidFill>
              </a:rPr>
              <a:t>strategic</a:t>
            </a:r>
            <a:r>
              <a:rPr lang="fr-CA" dirty="0" smtClean="0">
                <a:solidFill>
                  <a:srgbClr val="BC541A"/>
                </a:solidFill>
              </a:rPr>
              <a:t> </a:t>
            </a:r>
            <a:r>
              <a:rPr lang="fr-CA" dirty="0" err="1" smtClean="0">
                <a:solidFill>
                  <a:srgbClr val="BC541A"/>
                </a:solidFill>
              </a:rPr>
              <a:t>needs</a:t>
            </a:r>
            <a:r>
              <a:rPr lang="fr-CA" dirty="0" smtClean="0">
                <a:solidFill>
                  <a:srgbClr val="BC541A"/>
                </a:solidFill>
              </a:rPr>
              <a:t> of the business.</a:t>
            </a:r>
          </a:p>
          <a:p>
            <a:pPr>
              <a:buNone/>
            </a:pPr>
            <a:r>
              <a:rPr lang="fr-CA" dirty="0" smtClean="0">
                <a:solidFill>
                  <a:srgbClr val="BC541A"/>
                </a:solidFill>
              </a:rPr>
              <a:t>-</a:t>
            </a:r>
            <a:r>
              <a:rPr lang="fr-CA" dirty="0" err="1" smtClean="0">
                <a:solidFill>
                  <a:srgbClr val="BC541A"/>
                </a:solidFill>
              </a:rPr>
              <a:t>Competitiveness</a:t>
            </a:r>
            <a:r>
              <a:rPr lang="fr-CA" dirty="0" smtClean="0">
                <a:solidFill>
                  <a:srgbClr val="BC541A"/>
                </a:solidFill>
              </a:rPr>
              <a:t>.</a:t>
            </a:r>
          </a:p>
          <a:p>
            <a:pPr>
              <a:buNone/>
            </a:pPr>
            <a:r>
              <a:rPr lang="fr-CA" dirty="0" smtClean="0">
                <a:solidFill>
                  <a:srgbClr val="BC541A"/>
                </a:solidFill>
              </a:rPr>
              <a:t>-To </a:t>
            </a:r>
            <a:r>
              <a:rPr lang="fr-CA" dirty="0" err="1" smtClean="0">
                <a:solidFill>
                  <a:srgbClr val="BC541A"/>
                </a:solidFill>
              </a:rPr>
              <a:t>improve</a:t>
            </a:r>
            <a:r>
              <a:rPr lang="fr-CA" dirty="0" smtClean="0">
                <a:solidFill>
                  <a:srgbClr val="BC541A"/>
                </a:solidFill>
              </a:rPr>
              <a:t> </a:t>
            </a:r>
            <a:r>
              <a:rPr lang="fr-CA" dirty="0" err="1" smtClean="0">
                <a:solidFill>
                  <a:srgbClr val="BC541A"/>
                </a:solidFill>
              </a:rPr>
              <a:t>efficiency</a:t>
            </a:r>
            <a:r>
              <a:rPr lang="fr-CA" dirty="0" smtClean="0">
                <a:solidFill>
                  <a:srgbClr val="BC541A"/>
                </a:solidFill>
              </a:rPr>
              <a:t> and </a:t>
            </a:r>
            <a:r>
              <a:rPr lang="fr-CA" dirty="0" err="1" smtClean="0">
                <a:solidFill>
                  <a:srgbClr val="BC541A"/>
                </a:solidFill>
              </a:rPr>
              <a:t>produvtivity</a:t>
            </a:r>
            <a:r>
              <a:rPr lang="fr-CA" dirty="0" smtClean="0">
                <a:solidFill>
                  <a:srgbClr val="BC541A"/>
                </a:solidFill>
              </a:rPr>
              <a:t>.</a:t>
            </a:r>
          </a:p>
          <a:p>
            <a:pPr>
              <a:buNone/>
            </a:pPr>
            <a:endParaRPr lang="fr-CA" dirty="0" smtClean="0">
              <a:solidFill>
                <a:srgbClr val="BC541A"/>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2357438" y="274638"/>
            <a:ext cx="6329362" cy="1143000"/>
          </a:xfrm>
        </p:spPr>
        <p:txBody>
          <a:bodyPr>
            <a:normAutofit/>
          </a:bodyPr>
          <a:lstStyle/>
          <a:p>
            <a:pPr algn="l"/>
            <a:r>
              <a:rPr lang="fr-CA" sz="4800" b="1" dirty="0" smtClean="0">
                <a:solidFill>
                  <a:srgbClr val="BC541A"/>
                </a:solidFill>
              </a:rPr>
              <a:t>Kurt </a:t>
            </a:r>
            <a:r>
              <a:rPr lang="fr-CA" sz="4800" b="1" dirty="0" err="1" smtClean="0">
                <a:solidFill>
                  <a:srgbClr val="BC541A"/>
                </a:solidFill>
              </a:rPr>
              <a:t>Lewin’s</a:t>
            </a:r>
            <a:r>
              <a:rPr lang="fr-CA" sz="4800" b="1" dirty="0" smtClean="0">
                <a:solidFill>
                  <a:srgbClr val="BC541A"/>
                </a:solidFill>
              </a:rPr>
              <a:t> Model</a:t>
            </a:r>
          </a:p>
        </p:txBody>
      </p:sp>
      <p:pic>
        <p:nvPicPr>
          <p:cNvPr id="4" name="Content Placeholder 3" descr="Lewin1.gif"/>
          <p:cNvPicPr>
            <a:picLocks noGrp="1" noChangeAspect="1"/>
          </p:cNvPicPr>
          <p:nvPr>
            <p:ph idx="1"/>
          </p:nvPr>
        </p:nvPicPr>
        <p:blipFill>
          <a:blip r:embed="rId2" cstate="print"/>
          <a:stretch>
            <a:fillRect/>
          </a:stretch>
        </p:blipFill>
        <p:spPr>
          <a:xfrm>
            <a:off x="1979712" y="2060848"/>
            <a:ext cx="7164288" cy="241423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smtClean="0">
                <a:solidFill>
                  <a:schemeClr val="accent6">
                    <a:lumMod val="75000"/>
                  </a:schemeClr>
                </a:solidFill>
              </a:rPr>
              <a:t>UNFREEZE</a:t>
            </a:r>
            <a:endParaRPr lang="en-IN" sz="4800" b="1" dirty="0">
              <a:solidFill>
                <a:schemeClr val="accent6">
                  <a:lumMod val="75000"/>
                </a:schemeClr>
              </a:solidFill>
            </a:endParaRPr>
          </a:p>
        </p:txBody>
      </p:sp>
      <p:sp>
        <p:nvSpPr>
          <p:cNvPr id="5123" name="Espace réservé du contenu 2"/>
          <p:cNvSpPr>
            <a:spLocks noGrp="1"/>
          </p:cNvSpPr>
          <p:nvPr>
            <p:ph idx="1"/>
          </p:nvPr>
        </p:nvSpPr>
        <p:spPr>
          <a:xfrm>
            <a:off x="2357438" y="1600200"/>
            <a:ext cx="6329362" cy="4525963"/>
          </a:xfrm>
        </p:spPr>
        <p:txBody>
          <a:bodyPr/>
          <a:lstStyle/>
          <a:p>
            <a:pPr>
              <a:buFontTx/>
              <a:buChar char="-"/>
            </a:pPr>
            <a:r>
              <a:rPr lang="en-IN" dirty="0" smtClean="0">
                <a:solidFill>
                  <a:schemeClr val="accent6">
                    <a:lumMod val="75000"/>
                  </a:schemeClr>
                </a:solidFill>
              </a:rPr>
              <a:t>First stage of change.</a:t>
            </a:r>
          </a:p>
          <a:p>
            <a:pPr>
              <a:buFontTx/>
              <a:buChar char="-"/>
            </a:pPr>
            <a:r>
              <a:rPr lang="en-IN" dirty="0" smtClean="0">
                <a:solidFill>
                  <a:schemeClr val="accent6">
                    <a:lumMod val="75000"/>
                  </a:schemeClr>
                </a:solidFill>
              </a:rPr>
              <a:t>Involves preparing the organization to accept that change is necessary, which involves break down the existing status quo before you can build up a new way of operating.</a:t>
            </a:r>
          </a:p>
          <a:p>
            <a:pPr>
              <a:buFontTx/>
              <a:buChar char="-"/>
            </a:pPr>
            <a:r>
              <a:rPr lang="en-US" dirty="0" smtClean="0">
                <a:solidFill>
                  <a:schemeClr val="accent6">
                    <a:lumMod val="75000"/>
                  </a:schemeClr>
                </a:solidFill>
              </a:rPr>
              <a:t>Most difficult and stressful.</a:t>
            </a:r>
            <a:endParaRPr lang="fr-CA"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smtClean="0">
                <a:solidFill>
                  <a:schemeClr val="accent6">
                    <a:lumMod val="75000"/>
                  </a:schemeClr>
                </a:solidFill>
              </a:rPr>
              <a:t>MOVEMENT</a:t>
            </a:r>
            <a:endParaRPr lang="en-IN" sz="4800" b="1" dirty="0">
              <a:solidFill>
                <a:schemeClr val="accent6">
                  <a:lumMod val="75000"/>
                </a:schemeClr>
              </a:solidFill>
            </a:endParaRPr>
          </a:p>
        </p:txBody>
      </p:sp>
      <p:sp>
        <p:nvSpPr>
          <p:cNvPr id="5123" name="Espace réservé du contenu 2"/>
          <p:cNvSpPr>
            <a:spLocks noGrp="1"/>
          </p:cNvSpPr>
          <p:nvPr>
            <p:ph idx="1"/>
          </p:nvPr>
        </p:nvSpPr>
        <p:spPr>
          <a:xfrm>
            <a:off x="1907704" y="1340768"/>
            <a:ext cx="7236296" cy="4785395"/>
          </a:xfrm>
        </p:spPr>
        <p:txBody>
          <a:bodyPr>
            <a:normAutofit/>
          </a:bodyPr>
          <a:lstStyle/>
          <a:p>
            <a:pPr>
              <a:buFontTx/>
              <a:buChar char="-"/>
            </a:pPr>
            <a:r>
              <a:rPr lang="en-IN" dirty="0" smtClean="0">
                <a:solidFill>
                  <a:schemeClr val="accent6">
                    <a:lumMod val="75000"/>
                  </a:schemeClr>
                </a:solidFill>
              </a:rPr>
              <a:t>People begin to resolve their uncertainty and look for new ways to do things.</a:t>
            </a:r>
          </a:p>
          <a:p>
            <a:pPr>
              <a:buFontTx/>
              <a:buChar char="-"/>
            </a:pPr>
            <a:r>
              <a:rPr lang="en-IN" dirty="0" smtClean="0">
                <a:solidFill>
                  <a:schemeClr val="accent6">
                    <a:lumMod val="75000"/>
                  </a:schemeClr>
                </a:solidFill>
              </a:rPr>
              <a:t>People start to believe and act in ways that support the new direction.</a:t>
            </a:r>
          </a:p>
          <a:p>
            <a:pPr>
              <a:buFontTx/>
              <a:buChar char="-"/>
            </a:pPr>
            <a:r>
              <a:rPr lang="en-IN" dirty="0" smtClean="0">
                <a:solidFill>
                  <a:schemeClr val="accent6">
                    <a:lumMod val="75000"/>
                  </a:schemeClr>
                </a:solidFill>
              </a:rPr>
              <a:t>The transition from unfreeze to change does not happen overnight: People take time to embrace the new direction and participate proactively in the change</a:t>
            </a:r>
            <a:endParaRPr lang="fr-CA"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smtClean="0">
                <a:solidFill>
                  <a:schemeClr val="accent6">
                    <a:lumMod val="75000"/>
                  </a:schemeClr>
                </a:solidFill>
              </a:rPr>
              <a:t>MOVEMENT</a:t>
            </a:r>
            <a:endParaRPr lang="en-IN" sz="4800" b="1" dirty="0">
              <a:solidFill>
                <a:schemeClr val="accent6">
                  <a:lumMod val="75000"/>
                </a:schemeClr>
              </a:solidFill>
            </a:endParaRPr>
          </a:p>
        </p:txBody>
      </p:sp>
      <p:sp>
        <p:nvSpPr>
          <p:cNvPr id="5123" name="Espace réservé du contenu 2"/>
          <p:cNvSpPr>
            <a:spLocks noGrp="1"/>
          </p:cNvSpPr>
          <p:nvPr>
            <p:ph idx="1"/>
          </p:nvPr>
        </p:nvSpPr>
        <p:spPr>
          <a:xfrm>
            <a:off x="1907704" y="1340768"/>
            <a:ext cx="7236296" cy="4785395"/>
          </a:xfrm>
        </p:spPr>
        <p:txBody>
          <a:bodyPr/>
          <a:lstStyle/>
          <a:p>
            <a:pPr>
              <a:buFontTx/>
              <a:buChar char="-"/>
            </a:pPr>
            <a:r>
              <a:rPr lang="en-IN" dirty="0" smtClean="0">
                <a:solidFill>
                  <a:schemeClr val="accent6">
                    <a:lumMod val="75000"/>
                  </a:schemeClr>
                </a:solidFill>
              </a:rPr>
              <a:t>Time and communication are the two keys to success for the changes to occur. People need time to understand the changes and they also need to feel highly connected to the organization throughout the transition period.</a:t>
            </a:r>
            <a:endParaRPr lang="fr-CA"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smtClean="0">
                <a:solidFill>
                  <a:schemeClr val="accent6">
                    <a:lumMod val="75000"/>
                  </a:schemeClr>
                </a:solidFill>
              </a:rPr>
              <a:t>FREEZE</a:t>
            </a:r>
            <a:endParaRPr lang="en-IN" sz="4800" b="1" dirty="0">
              <a:solidFill>
                <a:schemeClr val="accent6">
                  <a:lumMod val="75000"/>
                </a:schemeClr>
              </a:solidFill>
            </a:endParaRPr>
          </a:p>
        </p:txBody>
      </p:sp>
      <p:sp>
        <p:nvSpPr>
          <p:cNvPr id="5123" name="Espace réservé du contenu 2"/>
          <p:cNvSpPr>
            <a:spLocks noGrp="1"/>
          </p:cNvSpPr>
          <p:nvPr>
            <p:ph idx="1"/>
          </p:nvPr>
        </p:nvSpPr>
        <p:spPr>
          <a:xfrm>
            <a:off x="1907704" y="1340768"/>
            <a:ext cx="6912768" cy="5184576"/>
          </a:xfrm>
        </p:spPr>
        <p:txBody>
          <a:bodyPr>
            <a:normAutofit/>
          </a:bodyPr>
          <a:lstStyle/>
          <a:p>
            <a:pPr>
              <a:buFontTx/>
              <a:buChar char="-"/>
            </a:pPr>
            <a:r>
              <a:rPr lang="en-IN" dirty="0" smtClean="0">
                <a:solidFill>
                  <a:schemeClr val="accent6">
                    <a:lumMod val="75000"/>
                  </a:schemeClr>
                </a:solidFill>
              </a:rPr>
              <a:t>When the changes are taking shape and people have embraced the new ways of working, the organization is ready to refreeze.</a:t>
            </a:r>
          </a:p>
          <a:p>
            <a:pPr>
              <a:buFontTx/>
              <a:buChar char="-"/>
            </a:pPr>
            <a:r>
              <a:rPr lang="en-IN" dirty="0" smtClean="0">
                <a:solidFill>
                  <a:schemeClr val="accent6">
                    <a:lumMod val="75000"/>
                  </a:schemeClr>
                </a:solidFill>
              </a:rPr>
              <a:t>As part of the freezing process, make sure that you celebrate the success of the change – this helps people to find closure, thanks them for enduring a painful time, and helps them believe that future change will be successful.</a:t>
            </a:r>
            <a:endParaRPr lang="fr-CA"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endParaRPr lang="en-IN" sz="4800" b="1" dirty="0">
              <a:solidFill>
                <a:schemeClr val="accent6">
                  <a:lumMod val="75000"/>
                </a:schemeClr>
              </a:solidFill>
            </a:endParaRPr>
          </a:p>
        </p:txBody>
      </p:sp>
      <p:pic>
        <p:nvPicPr>
          <p:cNvPr id="5" name="Content Placeholder 4" descr="Lewin.jpg"/>
          <p:cNvPicPr>
            <a:picLocks noGrp="1" noChangeAspect="1"/>
          </p:cNvPicPr>
          <p:nvPr>
            <p:ph idx="1"/>
          </p:nvPr>
        </p:nvPicPr>
        <p:blipFill>
          <a:blip r:embed="rId2" cstate="print"/>
          <a:stretch>
            <a:fillRect/>
          </a:stretch>
        </p:blipFill>
        <p:spPr>
          <a:xfrm>
            <a:off x="1619672" y="980728"/>
            <a:ext cx="6696744" cy="4968552"/>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IN" sz="4800" b="1" dirty="0" smtClean="0">
                <a:solidFill>
                  <a:schemeClr val="accent6">
                    <a:lumMod val="75000"/>
                  </a:schemeClr>
                </a:solidFill>
              </a:rPr>
              <a:t>Practical Steps for Using the Framework:</a:t>
            </a:r>
            <a:endParaRPr lang="en-IN" sz="4800" b="1" dirty="0">
              <a:solidFill>
                <a:schemeClr val="accent6">
                  <a:lumMod val="75000"/>
                </a:schemeClr>
              </a:solidFill>
            </a:endParaRPr>
          </a:p>
        </p:txBody>
      </p:sp>
      <p:sp>
        <p:nvSpPr>
          <p:cNvPr id="6" name="Content Placeholder 5"/>
          <p:cNvSpPr>
            <a:spLocks noGrp="1"/>
          </p:cNvSpPr>
          <p:nvPr>
            <p:ph idx="1"/>
          </p:nvPr>
        </p:nvSpPr>
        <p:spPr>
          <a:xfrm>
            <a:off x="899592" y="1600200"/>
            <a:ext cx="8244408" cy="4853136"/>
          </a:xfrm>
        </p:spPr>
        <p:txBody>
          <a:bodyPr/>
          <a:lstStyle/>
          <a:p>
            <a:pPr>
              <a:buNone/>
            </a:pPr>
            <a:r>
              <a:rPr lang="en-US" dirty="0" smtClean="0"/>
              <a:t>1.UNFREEZE-</a:t>
            </a:r>
          </a:p>
          <a:p>
            <a:pPr>
              <a:buNone/>
            </a:pPr>
            <a:r>
              <a:rPr lang="en-US" dirty="0" smtClean="0"/>
              <a:t> -</a:t>
            </a:r>
            <a:r>
              <a:rPr lang="en-IN" dirty="0" smtClean="0"/>
              <a:t> Determine what needs to change.</a:t>
            </a:r>
          </a:p>
          <a:p>
            <a:pPr>
              <a:buNone/>
            </a:pPr>
            <a:r>
              <a:rPr lang="en-US" dirty="0" smtClean="0"/>
              <a:t> - </a:t>
            </a:r>
            <a:r>
              <a:rPr lang="en-IN" dirty="0" smtClean="0"/>
              <a:t>Ensure there is strong support from upper management.</a:t>
            </a:r>
          </a:p>
          <a:p>
            <a:pPr>
              <a:buNone/>
            </a:pPr>
            <a:r>
              <a:rPr lang="en-US" dirty="0" smtClean="0"/>
              <a:t> - </a:t>
            </a:r>
            <a:r>
              <a:rPr lang="en-IN" dirty="0" smtClean="0"/>
              <a:t>Create the need for change.</a:t>
            </a:r>
          </a:p>
          <a:p>
            <a:pPr>
              <a:buNone/>
            </a:pPr>
            <a:r>
              <a:rPr lang="en-US" dirty="0" smtClean="0"/>
              <a:t> - </a:t>
            </a:r>
            <a:r>
              <a:rPr lang="en-IN" dirty="0" smtClean="0"/>
              <a:t>Manage and understand the doubts and concerns.</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IN" sz="4800" b="1" dirty="0" smtClean="0">
                <a:solidFill>
                  <a:schemeClr val="accent6">
                    <a:lumMod val="75000"/>
                  </a:schemeClr>
                </a:solidFill>
              </a:rPr>
              <a:t>Practical Steps for Using the Framework:</a:t>
            </a:r>
            <a:endParaRPr lang="en-IN" sz="4800" b="1" dirty="0">
              <a:solidFill>
                <a:schemeClr val="accent6">
                  <a:lumMod val="75000"/>
                </a:schemeClr>
              </a:solidFill>
            </a:endParaRPr>
          </a:p>
        </p:txBody>
      </p:sp>
      <p:sp>
        <p:nvSpPr>
          <p:cNvPr id="6" name="Content Placeholder 5"/>
          <p:cNvSpPr>
            <a:spLocks noGrp="1"/>
          </p:cNvSpPr>
          <p:nvPr>
            <p:ph idx="1"/>
          </p:nvPr>
        </p:nvSpPr>
        <p:spPr>
          <a:xfrm>
            <a:off x="899592" y="1600200"/>
            <a:ext cx="8244408" cy="4853136"/>
          </a:xfrm>
        </p:spPr>
        <p:txBody>
          <a:bodyPr/>
          <a:lstStyle/>
          <a:p>
            <a:pPr>
              <a:buNone/>
            </a:pPr>
            <a:r>
              <a:rPr lang="en-US" dirty="0" smtClean="0"/>
              <a:t>2.CHANGE-</a:t>
            </a:r>
          </a:p>
          <a:p>
            <a:pPr>
              <a:buNone/>
            </a:pPr>
            <a:r>
              <a:rPr lang="en-US" dirty="0" smtClean="0"/>
              <a:t> - </a:t>
            </a:r>
            <a:r>
              <a:rPr lang="en-IN" dirty="0" smtClean="0"/>
              <a:t>Communicate often.</a:t>
            </a:r>
          </a:p>
          <a:p>
            <a:pPr>
              <a:buNone/>
            </a:pPr>
            <a:r>
              <a:rPr lang="en-US" dirty="0" smtClean="0"/>
              <a:t> - </a:t>
            </a:r>
            <a:r>
              <a:rPr lang="en-IN" dirty="0" smtClean="0"/>
              <a:t>Dispel rumours.</a:t>
            </a:r>
          </a:p>
          <a:p>
            <a:pPr>
              <a:buNone/>
            </a:pPr>
            <a:r>
              <a:rPr lang="en-US" dirty="0" smtClean="0"/>
              <a:t> - </a:t>
            </a:r>
            <a:r>
              <a:rPr lang="en-IN" dirty="0" smtClean="0"/>
              <a:t>Empower action.</a:t>
            </a:r>
          </a:p>
          <a:p>
            <a:pPr>
              <a:buNone/>
            </a:pPr>
            <a:r>
              <a:rPr lang="en-US" dirty="0" smtClean="0"/>
              <a:t> - </a:t>
            </a:r>
            <a:r>
              <a:rPr lang="en-IN" dirty="0" smtClean="0"/>
              <a:t> Involve people in the process.</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IN" sz="4800" b="1" dirty="0" smtClean="0">
                <a:solidFill>
                  <a:schemeClr val="accent6">
                    <a:lumMod val="75000"/>
                  </a:schemeClr>
                </a:solidFill>
              </a:rPr>
              <a:t>Practical Steps for Using the Framework:</a:t>
            </a:r>
            <a:endParaRPr lang="en-IN" sz="4800" b="1" dirty="0">
              <a:solidFill>
                <a:schemeClr val="accent6">
                  <a:lumMod val="75000"/>
                </a:schemeClr>
              </a:solidFill>
            </a:endParaRPr>
          </a:p>
        </p:txBody>
      </p:sp>
      <p:sp>
        <p:nvSpPr>
          <p:cNvPr id="6" name="Content Placeholder 5"/>
          <p:cNvSpPr>
            <a:spLocks noGrp="1"/>
          </p:cNvSpPr>
          <p:nvPr>
            <p:ph idx="1"/>
          </p:nvPr>
        </p:nvSpPr>
        <p:spPr>
          <a:xfrm>
            <a:off x="899592" y="1600200"/>
            <a:ext cx="8244408" cy="4853136"/>
          </a:xfrm>
        </p:spPr>
        <p:txBody>
          <a:bodyPr/>
          <a:lstStyle/>
          <a:p>
            <a:pPr>
              <a:buNone/>
            </a:pPr>
            <a:r>
              <a:rPr lang="en-US" dirty="0" smtClean="0"/>
              <a:t>3.FREEZE-</a:t>
            </a:r>
          </a:p>
          <a:p>
            <a:pPr>
              <a:buNone/>
            </a:pPr>
            <a:r>
              <a:rPr lang="en-US" dirty="0" smtClean="0"/>
              <a:t> - </a:t>
            </a:r>
            <a:r>
              <a:rPr lang="en-IN" dirty="0" smtClean="0"/>
              <a:t>Anchor the changes into the culture.</a:t>
            </a:r>
          </a:p>
          <a:p>
            <a:pPr>
              <a:buNone/>
            </a:pPr>
            <a:r>
              <a:rPr lang="en-US" dirty="0" smtClean="0"/>
              <a:t> - </a:t>
            </a:r>
            <a:r>
              <a:rPr lang="en-IN" dirty="0" smtClean="0"/>
              <a:t>Develop ways to sustain the change.</a:t>
            </a:r>
          </a:p>
          <a:p>
            <a:pPr>
              <a:buNone/>
            </a:pPr>
            <a:r>
              <a:rPr lang="en-US" dirty="0" smtClean="0"/>
              <a:t> - </a:t>
            </a:r>
            <a:r>
              <a:rPr lang="en-IN" dirty="0" smtClean="0"/>
              <a:t>Provide support and training.</a:t>
            </a:r>
          </a:p>
          <a:p>
            <a:pPr>
              <a:buNone/>
            </a:pPr>
            <a:r>
              <a:rPr lang="en-US" dirty="0" smtClean="0"/>
              <a:t> - </a:t>
            </a:r>
            <a:r>
              <a:rPr lang="en-IN" dirty="0" smtClean="0"/>
              <a:t>Celebrate success!!</a:t>
            </a: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p:txBody>
          <a:bodyPr>
            <a:normAutofit fontScale="90000"/>
          </a:bodyPr>
          <a:lstStyle/>
          <a:p>
            <a:r>
              <a:rPr lang="fr-CA" dirty="0" smtClean="0">
                <a:solidFill>
                  <a:srgbClr val="BC541A"/>
                </a:solidFill>
              </a:rPr>
              <a:t>For more MBA articles: </a:t>
            </a:r>
            <a:r>
              <a:rPr lang="fr-CA" dirty="0" smtClean="0">
                <a:solidFill>
                  <a:srgbClr val="BC541A"/>
                </a:solidFill>
                <a:hlinkClick r:id="rId2"/>
              </a:rPr>
              <a:t>www.mbaknol.com</a:t>
            </a:r>
            <a:endParaRPr lang="fr-CA" dirty="0" smtClean="0">
              <a:solidFill>
                <a:srgbClr val="BC541A"/>
              </a:solidFill>
            </a:endParaRPr>
          </a:p>
        </p:txBody>
      </p:sp>
      <p:sp>
        <p:nvSpPr>
          <p:cNvPr id="6147" name="Espace réservé du contenu 2"/>
          <p:cNvSpPr>
            <a:spLocks noGrp="1"/>
          </p:cNvSpPr>
          <p:nvPr>
            <p:ph idx="1"/>
          </p:nvPr>
        </p:nvSpPr>
        <p:spPr>
          <a:xfrm>
            <a:off x="323528" y="2492896"/>
            <a:ext cx="8229600" cy="3637037"/>
          </a:xfrm>
        </p:spPr>
        <p:txBody>
          <a:bodyPr/>
          <a:lstStyle/>
          <a:p>
            <a:pPr algn="ctr">
              <a:buNone/>
            </a:pPr>
            <a:r>
              <a:rPr lang="fr-CA" sz="7200" b="1" dirty="0" smtClean="0">
                <a:solidFill>
                  <a:srgbClr val="BC541A"/>
                </a:solidFill>
              </a:rPr>
              <a:t>THANK YOU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TotalTime>
  <Words>323</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KURT LEWIN’S CHANGE MANAGEMENT MODEL</vt:lpstr>
      <vt:lpstr>WHY CHANGE??</vt:lpstr>
      <vt:lpstr>Kurt Lewin’s Model</vt:lpstr>
      <vt:lpstr>UNFREEZE</vt:lpstr>
      <vt:lpstr>MOVEMENT</vt:lpstr>
      <vt:lpstr>MOVEMENT</vt:lpstr>
      <vt:lpstr>FREEZE</vt:lpstr>
      <vt:lpstr>Slide 8</vt:lpstr>
      <vt:lpstr>Practical Steps for Using the Framework:</vt:lpstr>
      <vt:lpstr>Practical Steps for Using the Framework:</vt:lpstr>
      <vt:lpstr>Practical Steps for Using the Framework:</vt:lpstr>
      <vt:lpstr>For more MBA articles: www.mbaknol.com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KURT LEWIN CHANGE MANAGEMENT MODEL</dc:title>
  <dc:creator>lenovo</dc:creator>
  <cp:lastModifiedBy>aBeY</cp:lastModifiedBy>
  <cp:revision>8</cp:revision>
  <dcterms:created xsi:type="dcterms:W3CDTF">2011-07-19T16:35:38Z</dcterms:created>
  <dcterms:modified xsi:type="dcterms:W3CDTF">2011-10-23T01:31:22Z</dcterms:modified>
</cp:coreProperties>
</file>